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8"/>
  </p:handout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797675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54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AB078B-FD0F-4C98-9C3E-CA083332AE43}" type="datetimeFigureOut">
              <a:rPr lang="th-TH" smtClean="0"/>
              <a:t>08/07/65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5B3F0F-9359-4D5F-9AFD-D358ABCB50B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544758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475CB-4454-41A1-9DD2-591DA8957DAC}" type="datetimeFigureOut">
              <a:rPr lang="th-TH" smtClean="0"/>
              <a:t>08/07/65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2873B-0BEC-46A3-91B2-D947DF1049D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79310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ชื่อและ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475CB-4454-41A1-9DD2-591DA8957DAC}" type="datetimeFigureOut">
              <a:rPr lang="th-TH" smtClean="0"/>
              <a:t>08/07/65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2873B-0BEC-46A3-91B2-D947DF1049D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80091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คำอ้างอิงพร้อม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475CB-4454-41A1-9DD2-591DA8957DAC}" type="datetimeFigureOut">
              <a:rPr lang="th-TH" smtClean="0"/>
              <a:t>08/07/65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2873B-0BEC-46A3-91B2-D947DF1049D8}" type="slidenum">
              <a:rPr lang="th-TH" smtClean="0"/>
              <a:t>‹#›</a:t>
            </a:fld>
            <a:endParaRPr lang="th-TH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671023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นามบัต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475CB-4454-41A1-9DD2-591DA8957DAC}" type="datetimeFigureOut">
              <a:rPr lang="th-TH" smtClean="0"/>
              <a:t>08/07/65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2873B-0BEC-46A3-91B2-D947DF1049D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963220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นามบัตรอ้างอิ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475CB-4454-41A1-9DD2-591DA8957DAC}" type="datetimeFigureOut">
              <a:rPr lang="th-TH" smtClean="0"/>
              <a:t>08/07/65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2873B-0BEC-46A3-91B2-D947DF1049D8}" type="slidenum">
              <a:rPr lang="th-TH" smtClean="0"/>
              <a:t>‹#›</a:t>
            </a:fld>
            <a:endParaRPr lang="th-TH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413257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จริง หรือ เท็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475CB-4454-41A1-9DD2-591DA8957DAC}" type="datetimeFigureOut">
              <a:rPr lang="th-TH" smtClean="0"/>
              <a:t>08/07/65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2873B-0BEC-46A3-91B2-D947DF1049D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093045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475CB-4454-41A1-9DD2-591DA8957DAC}" type="datetimeFigureOut">
              <a:rPr lang="th-TH" smtClean="0"/>
              <a:t>08/07/65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2873B-0BEC-46A3-91B2-D947DF1049D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592348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475CB-4454-41A1-9DD2-591DA8957DAC}" type="datetimeFigureOut">
              <a:rPr lang="th-TH" smtClean="0"/>
              <a:t>08/07/65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2873B-0BEC-46A3-91B2-D947DF1049D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36438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475CB-4454-41A1-9DD2-591DA8957DAC}" type="datetimeFigureOut">
              <a:rPr lang="th-TH" smtClean="0"/>
              <a:t>08/07/65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2873B-0BEC-46A3-91B2-D947DF1049D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4083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475CB-4454-41A1-9DD2-591DA8957DAC}" type="datetimeFigureOut">
              <a:rPr lang="th-TH" smtClean="0"/>
              <a:t>08/07/65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2873B-0BEC-46A3-91B2-D947DF1049D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10126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475CB-4454-41A1-9DD2-591DA8957DAC}" type="datetimeFigureOut">
              <a:rPr lang="th-TH" smtClean="0"/>
              <a:t>08/07/65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2873B-0BEC-46A3-91B2-D947DF1049D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13636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475CB-4454-41A1-9DD2-591DA8957DAC}" type="datetimeFigureOut">
              <a:rPr lang="th-TH" smtClean="0"/>
              <a:t>08/07/65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2873B-0BEC-46A3-91B2-D947DF1049D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06637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475CB-4454-41A1-9DD2-591DA8957DAC}" type="datetimeFigureOut">
              <a:rPr lang="th-TH" smtClean="0"/>
              <a:t>08/07/65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2873B-0BEC-46A3-91B2-D947DF1049D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46385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475CB-4454-41A1-9DD2-591DA8957DAC}" type="datetimeFigureOut">
              <a:rPr lang="th-TH" smtClean="0"/>
              <a:t>08/07/65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2873B-0BEC-46A3-91B2-D947DF1049D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29839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475CB-4454-41A1-9DD2-591DA8957DAC}" type="datetimeFigureOut">
              <a:rPr lang="th-TH" smtClean="0"/>
              <a:t>08/07/65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2873B-0BEC-46A3-91B2-D947DF1049D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64482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475CB-4454-41A1-9DD2-591DA8957DAC}" type="datetimeFigureOut">
              <a:rPr lang="th-TH" smtClean="0"/>
              <a:t>08/07/65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2873B-0BEC-46A3-91B2-D947DF1049D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34090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475CB-4454-41A1-9DD2-591DA8957DAC}" type="datetimeFigureOut">
              <a:rPr lang="th-TH" smtClean="0"/>
              <a:t>08/07/65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672873B-0BEC-46A3-91B2-D947DF1049D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48710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241300" y="607621"/>
            <a:ext cx="9144000" cy="1082996"/>
          </a:xfrm>
        </p:spPr>
        <p:txBody>
          <a:bodyPr>
            <a:normAutofit/>
          </a:bodyPr>
          <a:lstStyle/>
          <a:p>
            <a:r>
              <a:rPr lang="th-TH" dirty="0" smtClean="0">
                <a:solidFill>
                  <a:schemeClr val="tx1"/>
                </a:solidFill>
              </a:rPr>
              <a:t>รายงานผลการตรวจสอบกรมบัญชีกลาง</a:t>
            </a:r>
            <a:endParaRPr lang="th-TH" dirty="0">
              <a:solidFill>
                <a:schemeClr val="tx1"/>
              </a:solidFill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287978" y="1902451"/>
            <a:ext cx="9144000" cy="3683357"/>
          </a:xfrm>
        </p:spPr>
        <p:txBody>
          <a:bodyPr>
            <a:normAutofit fontScale="25000" lnSpcReduction="20000"/>
          </a:bodyPr>
          <a:lstStyle/>
          <a:p>
            <a:pPr marL="457200" indent="-4572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th-TH" sz="11200" b="1" dirty="0" smtClean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หลักเกณฑ์ปฏิบัติการตรวจสอบภายในสำหรับหน่วยงานภาครัฐ </a:t>
            </a:r>
          </a:p>
          <a:p>
            <a:pPr algn="l"/>
            <a:r>
              <a:rPr lang="th-TH" sz="11200" b="1" dirty="0" smtClean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แก้ไขเพิ่มเติมถึงฉบับที่ 3 พ.ศ. 2564 </a:t>
            </a:r>
          </a:p>
          <a:p>
            <a:pPr algn="l"/>
            <a:r>
              <a:rPr lang="th-TH" sz="11200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th-TH" sz="11200" dirty="0" smtClean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            ข้อ 17(6)  รายงานผลการตรวจสอบต่อหัวหน้าหน่วยงานของรัฐและคณะกรรมการตรวจสอบ </a:t>
            </a:r>
          </a:p>
          <a:p>
            <a:pPr marL="457200" indent="-4572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th-TH" sz="11200" b="1" dirty="0" smtClean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มาตรฐานการตรวจสอบภายใน สำหรับหน่วยงานของรัฐ</a:t>
            </a:r>
          </a:p>
          <a:p>
            <a:pPr algn="l"/>
            <a:r>
              <a:rPr lang="th-TH" sz="112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th-TH" sz="11200" b="1" dirty="0" smtClean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          ส่วนที่  2  มาตรฐานด้านการปฏิบัติงาน</a:t>
            </a:r>
          </a:p>
          <a:p>
            <a:pPr algn="l"/>
            <a:r>
              <a:rPr lang="th-TH" sz="112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th-TH" sz="11200" b="1" dirty="0" smtClean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                         รหัส 2400 </a:t>
            </a:r>
            <a:r>
              <a:rPr lang="th-TH" sz="11200" dirty="0" smtClean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การรายงานผลการตรวจสอบ </a:t>
            </a:r>
            <a:endParaRPr lang="th-TH" sz="11200" b="1" dirty="0" smtClean="0">
              <a:solidFill>
                <a:schemeClr val="tx1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 algn="l"/>
            <a:r>
              <a:rPr lang="th-TH" sz="3200" dirty="0">
                <a:latin typeface="CordiaUPC" panose="020B0304020202020204" pitchFamily="34" charset="-34"/>
                <a:cs typeface="CordiaUPC" panose="020B0304020202020204" pitchFamily="34" charset="-34"/>
              </a:rPr>
              <a:t> </a:t>
            </a:r>
            <a:r>
              <a:rPr lang="th-TH" sz="3200" dirty="0" smtClean="0">
                <a:latin typeface="CordiaUPC" panose="020B0304020202020204" pitchFamily="34" charset="-34"/>
                <a:cs typeface="CordiaUPC" panose="020B0304020202020204" pitchFamily="34" charset="-34"/>
              </a:rPr>
              <a:t>              </a:t>
            </a:r>
          </a:p>
          <a:p>
            <a:pPr algn="l"/>
            <a:r>
              <a:rPr lang="th-TH" sz="3200" dirty="0">
                <a:latin typeface="CordiaUPC" panose="020B0304020202020204" pitchFamily="34" charset="-34"/>
                <a:cs typeface="CordiaUPC" panose="020B0304020202020204" pitchFamily="34" charset="-34"/>
              </a:rPr>
              <a:t>	</a:t>
            </a:r>
            <a:endParaRPr lang="th-TH" sz="3200" dirty="0" smtClean="0">
              <a:latin typeface="CordiaUPC" panose="020B0304020202020204" pitchFamily="34" charset="-34"/>
              <a:cs typeface="CordiaUPC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143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>
                <a:solidFill>
                  <a:schemeClr val="tx1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มาตรฐานรหัส </a:t>
            </a:r>
            <a:r>
              <a:rPr lang="th-TH" b="1" dirty="0">
                <a:solidFill>
                  <a:schemeClr val="tx1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2400 </a:t>
            </a:r>
            <a:r>
              <a:rPr lang="th-TH" dirty="0">
                <a:solidFill>
                  <a:schemeClr val="tx1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การรายงานผลการตรวจสอบ</a:t>
            </a:r>
            <a:endParaRPr lang="th-TH" dirty="0">
              <a:solidFill>
                <a:schemeClr val="tx1"/>
              </a:solidFill>
            </a:endParaRPr>
          </a:p>
        </p:txBody>
      </p:sp>
      <p:graphicFrame>
        <p:nvGraphicFramePr>
          <p:cNvPr id="7" name="ตัวแทนเนื้อหา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9513124"/>
              </p:ext>
            </p:extLst>
          </p:nvPr>
        </p:nvGraphicFramePr>
        <p:xfrm>
          <a:off x="467933" y="1695720"/>
          <a:ext cx="10187367" cy="35995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4448">
                  <a:extLst>
                    <a:ext uri="{9D8B030D-6E8A-4147-A177-3AD203B41FA5}">
                      <a16:colId xmlns="" xmlns:a16="http://schemas.microsoft.com/office/drawing/2014/main" val="3670746525"/>
                    </a:ext>
                  </a:extLst>
                </a:gridCol>
                <a:gridCol w="1484748">
                  <a:extLst>
                    <a:ext uri="{9D8B030D-6E8A-4147-A177-3AD203B41FA5}">
                      <a16:colId xmlns="" xmlns:a16="http://schemas.microsoft.com/office/drawing/2014/main" val="813750865"/>
                    </a:ext>
                  </a:extLst>
                </a:gridCol>
                <a:gridCol w="1771716">
                  <a:extLst>
                    <a:ext uri="{9D8B030D-6E8A-4147-A177-3AD203B41FA5}">
                      <a16:colId xmlns="" xmlns:a16="http://schemas.microsoft.com/office/drawing/2014/main" val="4244185467"/>
                    </a:ext>
                  </a:extLst>
                </a:gridCol>
                <a:gridCol w="5846455">
                  <a:extLst>
                    <a:ext uri="{9D8B030D-6E8A-4147-A177-3AD203B41FA5}">
                      <a16:colId xmlns="" xmlns:a16="http://schemas.microsoft.com/office/drawing/2014/main" val="2757126963"/>
                    </a:ext>
                  </a:extLst>
                </a:gridCol>
              </a:tblGrid>
              <a:tr h="582025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solidFill>
                            <a:schemeClr val="tx1"/>
                          </a:solidFill>
                          <a:cs typeface="+mj-cs"/>
                        </a:rPr>
                        <a:t>รหัสย่อย</a:t>
                      </a:r>
                      <a:endParaRPr lang="th-TH" sz="2400" dirty="0">
                        <a:solidFill>
                          <a:schemeClr val="tx1"/>
                        </a:solidFill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 smtClean="0">
                          <a:solidFill>
                            <a:schemeClr val="tx1"/>
                          </a:solidFill>
                          <a:cs typeface="+mj-cs"/>
                        </a:rPr>
                        <a:t>ข้อกำหนด</a:t>
                      </a:r>
                      <a:endParaRPr lang="th-TH" sz="2400" dirty="0">
                        <a:solidFill>
                          <a:schemeClr val="tx1"/>
                        </a:solidFill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solidFill>
                            <a:schemeClr val="tx1"/>
                          </a:solidFill>
                          <a:cs typeface="+mj-cs"/>
                        </a:rPr>
                        <a:t>จุดเน้น</a:t>
                      </a:r>
                      <a:endParaRPr lang="th-TH" sz="2400" dirty="0">
                        <a:solidFill>
                          <a:schemeClr val="tx1"/>
                        </a:solidFill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solidFill>
                            <a:schemeClr val="tx1"/>
                          </a:solidFill>
                          <a:cs typeface="+mj-cs"/>
                        </a:rPr>
                        <a:t>แนวทางปฏิบัติงาน</a:t>
                      </a:r>
                      <a:endParaRPr lang="th-TH" sz="2400" dirty="0">
                        <a:solidFill>
                          <a:schemeClr val="tx1"/>
                        </a:solidFill>
                        <a:cs typeface="+mj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35942822"/>
                  </a:ext>
                </a:extLst>
              </a:tr>
              <a:tr h="937681"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cs typeface="+mj-cs"/>
                        </a:rPr>
                        <a:t>2410</a:t>
                      </a:r>
                    </a:p>
                    <a:p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cs typeface="+mj-cs"/>
                        </a:rPr>
                        <a:t>หลักเกณฑ์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cs typeface="+mj-cs"/>
                        </a:rPr>
                        <a:t>ประกอบด้วย</a:t>
                      </a:r>
                    </a:p>
                    <a:p>
                      <a:r>
                        <a:rPr lang="th-TH" sz="2400" dirty="0" smtClean="0">
                          <a:cs typeface="+mj-cs"/>
                        </a:rPr>
                        <a:t>1.วัตถุประสงค์</a:t>
                      </a:r>
                      <a:r>
                        <a:rPr lang="th-TH" sz="2400" baseline="0" dirty="0" smtClean="0">
                          <a:cs typeface="+mj-cs"/>
                        </a:rPr>
                        <a:t> </a:t>
                      </a:r>
                    </a:p>
                    <a:p>
                      <a:r>
                        <a:rPr lang="th-TH" sz="2400" baseline="0" dirty="0" smtClean="0">
                          <a:cs typeface="+mj-cs"/>
                        </a:rPr>
                        <a:t>2.ขอบเขต </a:t>
                      </a:r>
                    </a:p>
                    <a:p>
                      <a:r>
                        <a:rPr lang="th-TH" sz="2400" baseline="0" dirty="0" smtClean="0">
                          <a:cs typeface="+mj-cs"/>
                        </a:rPr>
                        <a:t>3.</a:t>
                      </a:r>
                      <a:r>
                        <a:rPr lang="th-TH" sz="2400" b="0" baseline="0" dirty="0" smtClean="0">
                          <a:cs typeface="+mj-cs"/>
                        </a:rPr>
                        <a:t>ผลการตรวจสอบ</a:t>
                      </a:r>
                      <a:endParaRPr lang="th-TH" sz="2400" b="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baseline="0" dirty="0" smtClean="0">
                          <a:cs typeface="+mj-cs"/>
                        </a:rPr>
                        <a:t>ผลการตรวจสอบ</a:t>
                      </a:r>
                      <a:r>
                        <a:rPr lang="en-US" sz="2400" b="0" baseline="0" dirty="0" smtClean="0">
                          <a:cs typeface="+mj-cs"/>
                        </a:rPr>
                        <a:t>=</a:t>
                      </a:r>
                      <a:r>
                        <a:rPr lang="th-TH" sz="2400" b="0" baseline="0" dirty="0" smtClean="0">
                          <a:cs typeface="+mj-cs"/>
                        </a:rPr>
                        <a:t> ข้อสรุป+ข้อเสนอแนะ/แผนปรับปรุงแก้ไขการดำเนินงานที่เหมาะสม</a:t>
                      </a:r>
                    </a:p>
                    <a:p>
                      <a:pPr marL="457200" indent="-457200">
                        <a:buFontTx/>
                        <a:buChar char="-"/>
                      </a:pPr>
                      <a:r>
                        <a:rPr lang="th-TH" sz="2400" dirty="0" smtClean="0">
                          <a:cs typeface="+mj-cs"/>
                        </a:rPr>
                        <a:t>จัดลำดับความสำคัญ </a:t>
                      </a:r>
                    </a:p>
                    <a:p>
                      <a:pPr marL="457200" indent="-457200">
                        <a:buFontTx/>
                        <a:buChar char="-"/>
                      </a:pPr>
                      <a:r>
                        <a:rPr lang="th-TH" sz="2400" dirty="0" smtClean="0">
                          <a:cs typeface="+mj-cs"/>
                        </a:rPr>
                        <a:t>การสรุปประเด็นต้องมีข้อมูลสนับสนุนเพียงพอ </a:t>
                      </a:r>
                    </a:p>
                    <a:p>
                      <a:pPr marL="457200" indent="-457200">
                        <a:buFontTx/>
                        <a:buChar char="-"/>
                      </a:pPr>
                      <a:r>
                        <a:rPr lang="th-TH" sz="2400" dirty="0" smtClean="0">
                          <a:cs typeface="+mj-cs"/>
                        </a:rPr>
                        <a:t>ต้องคำนึงถึงความคาดหวังของหัวหน้าหน่วยงานของรัฐ</a:t>
                      </a:r>
                      <a:r>
                        <a:rPr lang="th-TH" sz="2400" baseline="0" dirty="0" smtClean="0">
                          <a:cs typeface="+mj-cs"/>
                        </a:rPr>
                        <a:t>      </a:t>
                      </a:r>
                    </a:p>
                    <a:p>
                      <a:pPr marL="457200" indent="-457200">
                        <a:buFontTx/>
                        <a:buChar char="-"/>
                      </a:pPr>
                      <a:r>
                        <a:rPr lang="th-TH" sz="2400" dirty="0" smtClean="0">
                          <a:cs typeface="+mj-cs"/>
                        </a:rPr>
                        <a:t>น่าเชื่อถือ มีความเกี่ยวข้อง</a:t>
                      </a:r>
                      <a:r>
                        <a:rPr lang="th-TH" sz="2400" baseline="0" dirty="0" smtClean="0">
                          <a:cs typeface="+mj-cs"/>
                        </a:rPr>
                        <a:t> และเป็นประโยชน์</a:t>
                      </a:r>
                      <a:r>
                        <a:rPr lang="th-TH" sz="2400" dirty="0" smtClean="0">
                          <a:cs typeface="+mj-cs"/>
                        </a:rPr>
                        <a:t> </a:t>
                      </a:r>
                    </a:p>
                    <a:p>
                      <a:pPr marL="457200" indent="-457200">
                        <a:buFontTx/>
                        <a:buChar char="-"/>
                      </a:pPr>
                      <a:r>
                        <a:rPr lang="th-TH" sz="2400" dirty="0" smtClean="0">
                          <a:cs typeface="+mj-cs"/>
                        </a:rPr>
                        <a:t>กล่าวถึงข้อตรวจพบที่ดีด้วย</a:t>
                      </a:r>
                    </a:p>
                    <a:p>
                      <a:pPr marL="457200" indent="-457200">
                        <a:buFontTx/>
                        <a:buChar char="-"/>
                      </a:pPr>
                      <a:r>
                        <a:rPr lang="th-TH" sz="2400" dirty="0" smtClean="0">
                          <a:cs typeface="+mj-cs"/>
                        </a:rPr>
                        <a:t>ต้องระบุข้อจำกัดในการเผยแพร่และการนำผลตรวจไปใช้ต่อด้วย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9685324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58778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>
                <a:latin typeface="CordiaUPC" panose="020B0304020202020204" pitchFamily="34" charset="-34"/>
                <a:cs typeface="CordiaUPC" panose="020B0304020202020204" pitchFamily="34" charset="-34"/>
              </a:rPr>
              <a:t>มาตรฐานรหัส </a:t>
            </a:r>
            <a:r>
              <a:rPr lang="th-TH" b="1" dirty="0">
                <a:latin typeface="CordiaUPC" panose="020B0304020202020204" pitchFamily="34" charset="-34"/>
                <a:cs typeface="CordiaUPC" panose="020B0304020202020204" pitchFamily="34" charset="-34"/>
              </a:rPr>
              <a:t>2400 </a:t>
            </a:r>
            <a:r>
              <a:rPr lang="th-TH" dirty="0">
                <a:latin typeface="CordiaUPC" panose="020B0304020202020204" pitchFamily="34" charset="-34"/>
                <a:cs typeface="CordiaUPC" panose="020B0304020202020204" pitchFamily="34" charset="-34"/>
              </a:rPr>
              <a:t>การรายงานผลการตรวจสอบ</a:t>
            </a:r>
            <a:endParaRPr lang="th-TH" dirty="0"/>
          </a:p>
        </p:txBody>
      </p:sp>
      <p:graphicFrame>
        <p:nvGraphicFramePr>
          <p:cNvPr id="7" name="ตัวแทนเนื้อหา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8775873"/>
              </p:ext>
            </p:extLst>
          </p:nvPr>
        </p:nvGraphicFramePr>
        <p:xfrm>
          <a:off x="762648" y="492369"/>
          <a:ext cx="10471410" cy="38877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686">
                  <a:extLst>
                    <a:ext uri="{9D8B030D-6E8A-4147-A177-3AD203B41FA5}">
                      <a16:colId xmlns="" xmlns:a16="http://schemas.microsoft.com/office/drawing/2014/main" val="3670746525"/>
                    </a:ext>
                  </a:extLst>
                </a:gridCol>
                <a:gridCol w="1346599">
                  <a:extLst>
                    <a:ext uri="{9D8B030D-6E8A-4147-A177-3AD203B41FA5}">
                      <a16:colId xmlns="" xmlns:a16="http://schemas.microsoft.com/office/drawing/2014/main" val="813750865"/>
                    </a:ext>
                  </a:extLst>
                </a:gridCol>
                <a:gridCol w="2975341">
                  <a:extLst>
                    <a:ext uri="{9D8B030D-6E8A-4147-A177-3AD203B41FA5}">
                      <a16:colId xmlns="" xmlns:a16="http://schemas.microsoft.com/office/drawing/2014/main" val="4244185467"/>
                    </a:ext>
                  </a:extLst>
                </a:gridCol>
                <a:gridCol w="5034784">
                  <a:extLst>
                    <a:ext uri="{9D8B030D-6E8A-4147-A177-3AD203B41FA5}">
                      <a16:colId xmlns="" xmlns:a16="http://schemas.microsoft.com/office/drawing/2014/main" val="2757126963"/>
                    </a:ext>
                  </a:extLst>
                </a:gridCol>
              </a:tblGrid>
              <a:tr h="407823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solidFill>
                            <a:schemeClr val="tx1"/>
                          </a:solidFill>
                          <a:cs typeface="+mj-cs"/>
                        </a:rPr>
                        <a:t>รหัสย่อย</a:t>
                      </a:r>
                      <a:endParaRPr lang="th-TH" sz="2400" dirty="0">
                        <a:solidFill>
                          <a:schemeClr val="tx1"/>
                        </a:solidFill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 smtClean="0">
                          <a:solidFill>
                            <a:schemeClr val="tx1"/>
                          </a:solidFill>
                          <a:cs typeface="+mj-cs"/>
                        </a:rPr>
                        <a:t>ข้อกำหนด</a:t>
                      </a:r>
                      <a:endParaRPr lang="th-TH" sz="2400" dirty="0">
                        <a:solidFill>
                          <a:schemeClr val="tx1"/>
                        </a:solidFill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solidFill>
                            <a:schemeClr val="tx1"/>
                          </a:solidFill>
                          <a:cs typeface="+mj-cs"/>
                        </a:rPr>
                        <a:t>จุดเน้น</a:t>
                      </a:r>
                      <a:endParaRPr lang="th-TH" sz="2400" dirty="0">
                        <a:solidFill>
                          <a:schemeClr val="tx1"/>
                        </a:solidFill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solidFill>
                            <a:schemeClr val="tx1"/>
                          </a:solidFill>
                          <a:cs typeface="+mj-cs"/>
                        </a:rPr>
                        <a:t>แนวทางปฏิบัติงาน</a:t>
                      </a:r>
                      <a:endParaRPr lang="th-TH" sz="2400" dirty="0">
                        <a:solidFill>
                          <a:schemeClr val="tx1"/>
                        </a:solidFill>
                        <a:cs typeface="+mj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35942822"/>
                  </a:ext>
                </a:extLst>
              </a:tr>
              <a:tr h="3430508"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cs typeface="+mj-cs"/>
                        </a:rPr>
                        <a:t>2420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cs typeface="+mj-cs"/>
                        </a:rPr>
                        <a:t>คุณภาพ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b="0" dirty="0" smtClean="0">
                          <a:cs typeface="+mj-cs"/>
                        </a:rPr>
                        <a:t>ต้องรายงานด้วยความถูกต้อง เที่ยงธรรม ชัดเจน รัดกุม สร้างสรรค์ ครบถ้วน </a:t>
                      </a:r>
                    </a:p>
                    <a:p>
                      <a:r>
                        <a:rPr lang="th-TH" sz="2400" b="0" dirty="0" smtClean="0">
                          <a:cs typeface="+mj-cs"/>
                        </a:rPr>
                        <a:t>ทันกาล</a:t>
                      </a:r>
                      <a:endParaRPr lang="th-TH" sz="2400" b="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th-TH" sz="2400" baseline="0" dirty="0" smtClean="0">
                          <a:cs typeface="+mj-cs"/>
                        </a:rPr>
                        <a:t>ปราศจากข้อผิดพลาด ตรงไปตรงมาตามข้อเท็จจริง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th-TH" sz="2400" baseline="0" dirty="0" smtClean="0">
                          <a:cs typeface="+mj-cs"/>
                        </a:rPr>
                        <a:t>ประเมินจากข้อเท็จจริงอย่างยุติธรรม และสมดุล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th-TH" sz="2400" baseline="0" dirty="0" smtClean="0">
                          <a:cs typeface="+mj-cs"/>
                        </a:rPr>
                        <a:t>ตรงประเด็นไม่เยิ่น</a:t>
                      </a:r>
                      <a:r>
                        <a:rPr lang="th-TH" sz="2400" baseline="0" dirty="0" err="1" smtClean="0">
                          <a:cs typeface="+mj-cs"/>
                        </a:rPr>
                        <a:t>เย้อ</a:t>
                      </a:r>
                      <a:r>
                        <a:rPr lang="th-TH" sz="2400" baseline="0" dirty="0" smtClean="0">
                          <a:cs typeface="+mj-cs"/>
                        </a:rPr>
                        <a:t> ไม่ซ้ำซ้อน ไม่นำเสนอรายละเอียดปลีกย่อยที่ไม่จำเป็น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th-TH" sz="2400" baseline="0" dirty="0" smtClean="0">
                          <a:cs typeface="+mj-cs"/>
                        </a:rPr>
                        <a:t>สร้างสรรค์ เป็นประโยชน์นำไปสู่การปรับปรุงในส่วนที่จำเป็น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th-TH" sz="2400" baseline="0" dirty="0" smtClean="0">
                          <a:cs typeface="+mj-cs"/>
                        </a:rPr>
                        <a:t>ทันเวลา เปิดโอกาสที่จะสามารถดำเนินการแก้ไขได้อย่างเหมาะสม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1978852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71094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ัวแทนเนื้อหา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1677027"/>
              </p:ext>
            </p:extLst>
          </p:nvPr>
        </p:nvGraphicFramePr>
        <p:xfrm>
          <a:off x="737753" y="555173"/>
          <a:ext cx="10044548" cy="45970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9246">
                  <a:extLst>
                    <a:ext uri="{9D8B030D-6E8A-4147-A177-3AD203B41FA5}">
                      <a16:colId xmlns="" xmlns:a16="http://schemas.microsoft.com/office/drawing/2014/main" val="3670746525"/>
                    </a:ext>
                  </a:extLst>
                </a:gridCol>
                <a:gridCol w="1463933">
                  <a:extLst>
                    <a:ext uri="{9D8B030D-6E8A-4147-A177-3AD203B41FA5}">
                      <a16:colId xmlns="" xmlns:a16="http://schemas.microsoft.com/office/drawing/2014/main" val="813750865"/>
                    </a:ext>
                  </a:extLst>
                </a:gridCol>
                <a:gridCol w="1760586">
                  <a:extLst>
                    <a:ext uri="{9D8B030D-6E8A-4147-A177-3AD203B41FA5}">
                      <a16:colId xmlns="" xmlns:a16="http://schemas.microsoft.com/office/drawing/2014/main" val="4244185467"/>
                    </a:ext>
                  </a:extLst>
                </a:gridCol>
                <a:gridCol w="5750783">
                  <a:extLst>
                    <a:ext uri="{9D8B030D-6E8A-4147-A177-3AD203B41FA5}">
                      <a16:colId xmlns="" xmlns:a16="http://schemas.microsoft.com/office/drawing/2014/main" val="2757126963"/>
                    </a:ext>
                  </a:extLst>
                </a:gridCol>
              </a:tblGrid>
              <a:tr h="435826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solidFill>
                            <a:schemeClr val="tx1"/>
                          </a:solidFill>
                          <a:cs typeface="+mj-cs"/>
                        </a:rPr>
                        <a:t>รหัสย่อย</a:t>
                      </a:r>
                      <a:endParaRPr lang="th-TH" sz="2400" dirty="0">
                        <a:solidFill>
                          <a:schemeClr val="tx1"/>
                        </a:solidFill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 smtClean="0">
                          <a:solidFill>
                            <a:schemeClr val="tx1"/>
                          </a:solidFill>
                          <a:cs typeface="+mj-cs"/>
                        </a:rPr>
                        <a:t>ข้อกำหนด</a:t>
                      </a:r>
                      <a:endParaRPr lang="th-TH" sz="2400" dirty="0">
                        <a:solidFill>
                          <a:schemeClr val="tx1"/>
                        </a:solidFill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solidFill>
                            <a:schemeClr val="tx1"/>
                          </a:solidFill>
                          <a:cs typeface="+mj-cs"/>
                        </a:rPr>
                        <a:t>จุดเน้น</a:t>
                      </a:r>
                      <a:endParaRPr lang="th-TH" sz="2400" dirty="0">
                        <a:solidFill>
                          <a:schemeClr val="tx1"/>
                        </a:solidFill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solidFill>
                            <a:schemeClr val="tx1"/>
                          </a:solidFill>
                          <a:cs typeface="+mj-cs"/>
                        </a:rPr>
                        <a:t>แนวทางปฏิบัติงาน</a:t>
                      </a:r>
                      <a:endParaRPr lang="th-TH" sz="2400" dirty="0">
                        <a:solidFill>
                          <a:schemeClr val="tx1"/>
                        </a:solidFill>
                        <a:cs typeface="+mj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35942822"/>
                  </a:ext>
                </a:extLst>
              </a:tr>
              <a:tr h="1443829"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cs typeface="+mj-cs"/>
                        </a:rPr>
                        <a:t>2421</a:t>
                      </a:r>
                    </a:p>
                    <a:p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cs typeface="+mj-cs"/>
                        </a:rPr>
                        <a:t>ข้อผิดพลาด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b="0" dirty="0" smtClean="0">
                          <a:cs typeface="+mj-cs"/>
                        </a:rPr>
                        <a:t>หากมีข้อผิดพลาด         ของประเด็นหลักที่สำคัญ</a:t>
                      </a:r>
                      <a:endParaRPr lang="th-TH" sz="2400" b="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0" baseline="0" dirty="0" smtClean="0">
                          <a:cs typeface="+mj-cs"/>
                        </a:rPr>
                        <a:t>ต้องรีบแก้ไขและจัดส่งให้บุคคลที่เกี่ยวข้องทันที</a:t>
                      </a:r>
                      <a:endParaRPr lang="th-TH" sz="2400" b="0" dirty="0" smtClean="0">
                        <a:cs typeface="+mj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968532464"/>
                  </a:ext>
                </a:extLst>
              </a:tr>
              <a:tr h="2695973"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cs typeface="+mj-cs"/>
                        </a:rPr>
                        <a:t>2440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cs typeface="+mj-cs"/>
                        </a:rPr>
                        <a:t>การเผยแพร่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b="0" dirty="0" smtClean="0">
                          <a:cs typeface="+mj-cs"/>
                        </a:rPr>
                        <a:t>- ต้องเผยแพร่ให้บุคคลที่เกี่ยวข้องทราบตามความเหมาะสม</a:t>
                      </a:r>
                    </a:p>
                    <a:p>
                      <a:endParaRPr lang="th-TH" sz="2400" b="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th-TH" sz="2400" dirty="0" smtClean="0">
                          <a:cs typeface="+mj-cs"/>
                        </a:rPr>
                        <a:t>สอบทานรายงานที่จะเผยแพร่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th-TH" sz="2400" dirty="0" smtClean="0">
                          <a:cs typeface="+mj-cs"/>
                        </a:rPr>
                        <a:t>ต้องกำหนดผู้ที่ได้รับรายงาน</a:t>
                      </a:r>
                      <a:r>
                        <a:rPr lang="th-TH" sz="2400" baseline="0" dirty="0" smtClean="0">
                          <a:cs typeface="+mj-cs"/>
                        </a:rPr>
                        <a:t> </a:t>
                      </a:r>
                      <a:r>
                        <a:rPr lang="th-TH" sz="2400" dirty="0" smtClean="0">
                          <a:cs typeface="+mj-cs"/>
                        </a:rPr>
                        <a:t>กำหนดวิธีการเผยแพร่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th-TH" sz="2400" dirty="0" smtClean="0">
                          <a:cs typeface="+mj-cs"/>
                        </a:rPr>
                        <a:t>หากมอบหมายหน้าที่ให้ผู้อื่น</a:t>
                      </a:r>
                      <a:r>
                        <a:rPr lang="th-TH" sz="2400" baseline="0" dirty="0" smtClean="0">
                          <a:cs typeface="+mj-cs"/>
                        </a:rPr>
                        <a:t> หัวหน้าหน่วยตรวจสอบยังคงมีหน้าที่รับผิดชอบ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th-TH" sz="2400" b="0" dirty="0" smtClean="0">
                          <a:cs typeface="+mj-cs"/>
                        </a:rPr>
                        <a:t>กรณีเสนอรายงานให้บุคคลภายนอก ต้องมีการประเมินความเสี่ยง ปรึกษาด้านกฎหมาย ระบุข้อจำกัดการใช้รายงาน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ัวแทนเนื้อหา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1792653"/>
              </p:ext>
            </p:extLst>
          </p:nvPr>
        </p:nvGraphicFramePr>
        <p:xfrm>
          <a:off x="737753" y="555172"/>
          <a:ext cx="10009417" cy="3491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3747">
                  <a:extLst>
                    <a:ext uri="{9D8B030D-6E8A-4147-A177-3AD203B41FA5}">
                      <a16:colId xmlns="" xmlns:a16="http://schemas.microsoft.com/office/drawing/2014/main" val="3670746525"/>
                    </a:ext>
                  </a:extLst>
                </a:gridCol>
                <a:gridCol w="1420572">
                  <a:extLst>
                    <a:ext uri="{9D8B030D-6E8A-4147-A177-3AD203B41FA5}">
                      <a16:colId xmlns="" xmlns:a16="http://schemas.microsoft.com/office/drawing/2014/main" val="813750865"/>
                    </a:ext>
                  </a:extLst>
                </a:gridCol>
                <a:gridCol w="1740768">
                  <a:extLst>
                    <a:ext uri="{9D8B030D-6E8A-4147-A177-3AD203B41FA5}">
                      <a16:colId xmlns="" xmlns:a16="http://schemas.microsoft.com/office/drawing/2014/main" val="4244185467"/>
                    </a:ext>
                  </a:extLst>
                </a:gridCol>
                <a:gridCol w="5744330">
                  <a:extLst>
                    <a:ext uri="{9D8B030D-6E8A-4147-A177-3AD203B41FA5}">
                      <a16:colId xmlns="" xmlns:a16="http://schemas.microsoft.com/office/drawing/2014/main" val="2757126963"/>
                    </a:ext>
                  </a:extLst>
                </a:gridCol>
              </a:tblGrid>
              <a:tr h="473528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solidFill>
                            <a:schemeClr val="tx1"/>
                          </a:solidFill>
                          <a:cs typeface="+mj-cs"/>
                        </a:rPr>
                        <a:t>รหัสย่อย</a:t>
                      </a:r>
                      <a:endParaRPr lang="th-TH" sz="2400" dirty="0">
                        <a:solidFill>
                          <a:schemeClr val="tx1"/>
                        </a:solidFill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 smtClean="0">
                          <a:solidFill>
                            <a:schemeClr val="tx1"/>
                          </a:solidFill>
                          <a:cs typeface="+mj-cs"/>
                        </a:rPr>
                        <a:t>ข้อกำหนด</a:t>
                      </a:r>
                      <a:endParaRPr lang="th-TH" sz="2400" dirty="0">
                        <a:solidFill>
                          <a:schemeClr val="tx1"/>
                        </a:solidFill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solidFill>
                            <a:schemeClr val="tx1"/>
                          </a:solidFill>
                          <a:cs typeface="+mj-cs"/>
                        </a:rPr>
                        <a:t>จุดเน้น</a:t>
                      </a:r>
                      <a:endParaRPr lang="th-TH" sz="2400" dirty="0">
                        <a:solidFill>
                          <a:schemeClr val="tx1"/>
                        </a:solidFill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solidFill>
                            <a:schemeClr val="tx1"/>
                          </a:solidFill>
                          <a:cs typeface="+mj-cs"/>
                        </a:rPr>
                        <a:t>แนวทางปฏิบัติงาน</a:t>
                      </a:r>
                      <a:endParaRPr lang="th-TH" sz="2400" dirty="0">
                        <a:solidFill>
                          <a:schemeClr val="tx1"/>
                        </a:solidFill>
                        <a:cs typeface="+mj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35942822"/>
                  </a:ext>
                </a:extLst>
              </a:tr>
              <a:tr h="1737022"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cs typeface="+mj-cs"/>
                        </a:rPr>
                        <a:t>2450</a:t>
                      </a:r>
                    </a:p>
                    <a:p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cs typeface="+mj-cs"/>
                        </a:rPr>
                        <a:t>การให้ความเห็น</a:t>
                      </a:r>
                    </a:p>
                    <a:p>
                      <a:r>
                        <a:rPr lang="th-TH" sz="2400" dirty="0" smtClean="0">
                          <a:cs typeface="+mj-cs"/>
                        </a:rPr>
                        <a:t>ในภาพรวม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b="0" dirty="0" smtClean="0">
                          <a:cs typeface="+mj-cs"/>
                        </a:rPr>
                        <a:t>ต้องพิจารณา</a:t>
                      </a:r>
                    </a:p>
                    <a:p>
                      <a:r>
                        <a:rPr lang="th-TH" sz="2400" b="0" dirty="0" smtClean="0">
                          <a:cs typeface="+mj-cs"/>
                        </a:rPr>
                        <a:t>ถึงกลยุทธ์ วัตถุประสงค์</a:t>
                      </a:r>
                      <a:r>
                        <a:rPr lang="th-TH" sz="2400" b="0" baseline="0" dirty="0" smtClean="0">
                          <a:cs typeface="+mj-cs"/>
                        </a:rPr>
                        <a:t> ความเสี่ยง</a:t>
                      </a:r>
                    </a:p>
                    <a:p>
                      <a:r>
                        <a:rPr lang="th-TH" sz="2400" b="0" baseline="0" dirty="0" smtClean="0">
                          <a:cs typeface="+mj-cs"/>
                        </a:rPr>
                        <a:t>และความคาดหวังของหัวหน้าหน่วยงาน</a:t>
                      </a:r>
                    </a:p>
                    <a:p>
                      <a:r>
                        <a:rPr lang="th-TH" sz="2400" b="0" baseline="0" dirty="0" smtClean="0">
                          <a:cs typeface="+mj-cs"/>
                        </a:rPr>
                        <a:t>ของรัฐ</a:t>
                      </a:r>
                      <a:endParaRPr lang="th-TH" sz="2400" b="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 smtClean="0">
                          <a:cs typeface="+mj-cs"/>
                        </a:rPr>
                        <a:t>- การให้ความเห็นในภาพรวมต้องมีข้อมูลที่เพียงพอ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 smtClean="0">
                          <a:cs typeface="+mj-cs"/>
                        </a:rPr>
                        <a:t>เชื่อถือได้ มีความเกี่ยวข้องและเป็นประโยชน์ การสื่อสารรายงานผลการตรวจสอบ ให้รวมถึงขอบเขตการปฏิบัติ ข้อจำกัด แผนงาน/โครงการที่เกี่ยวข้องทั้งหมด</a:t>
                      </a:r>
                      <a:r>
                        <a:rPr lang="th-TH" sz="2400" baseline="0" dirty="0" smtClean="0">
                          <a:cs typeface="+mj-cs"/>
                        </a:rPr>
                        <a:t> </a:t>
                      </a:r>
                      <a:r>
                        <a:rPr lang="th-TH" sz="2400" dirty="0" smtClean="0">
                          <a:cs typeface="+mj-cs"/>
                        </a:rPr>
                        <a:t>กรอบ</a:t>
                      </a:r>
                      <a:r>
                        <a:rPr lang="th-TH" sz="2400" dirty="0" smtClean="0">
                          <a:cs typeface="+mj-cs"/>
                        </a:rPr>
                        <a:t>ความเสี่ยงหรือการควบคุมที่เป็นพื้นฐานการ </a:t>
                      </a:r>
                      <a:r>
                        <a:rPr lang="th-TH" sz="2400" dirty="0" smtClean="0">
                          <a:cs typeface="+mj-cs"/>
                        </a:rPr>
                        <a:t> </a:t>
                      </a:r>
                      <a:r>
                        <a:rPr lang="th-TH" sz="2400" dirty="0" smtClean="0">
                          <a:cs typeface="+mj-cs"/>
                        </a:rPr>
                        <a:t>ให้ความเห็นโดยรวม  ซึ่งความเห็นโดยรวม การใช้ดุลยพินิจ  หรือข้อสรุปยุติ ต้องชี้แจงถึงสาเหตุความเห็นโดยรวมที่ไม่น่าพอใจในรายงานดังกล่าว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400" dirty="0" smtClean="0">
                        <a:cs typeface="+mj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9685324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08438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05535"/>
          </a:xfrm>
        </p:spPr>
        <p:txBody>
          <a:bodyPr>
            <a:normAutofit/>
          </a:bodyPr>
          <a:lstStyle/>
          <a:p>
            <a:r>
              <a:rPr lang="th-TH" sz="4000" b="1" dirty="0" smtClean="0">
                <a:solidFill>
                  <a:schemeClr val="tx1"/>
                </a:solidFill>
              </a:rPr>
              <a:t>รายงานผลการตรวจสอบต่อหัวหน้าหน่วยงาน </a:t>
            </a:r>
            <a:endParaRPr lang="th-TH" sz="4000" b="1" dirty="0">
              <a:solidFill>
                <a:schemeClr val="tx1"/>
              </a:solidFill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838200" y="108935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1. รายงานผลการตรวจสอบตามแผนการ</a:t>
            </a:r>
            <a:r>
              <a:rPr lang="th-TH" sz="3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ตรวจสอบภายใน </a:t>
            </a:r>
            <a:r>
              <a:rPr lang="th-TH" sz="3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2 เดือนนับจากวันที่ดำเนินการตรวจสอบแล้วเสร็จ แต่หากเป็นเรื่องที่จะมีผลเสียหายต่อทางราชการให้รายงานผลการตรวจสอบทันที</a:t>
            </a:r>
          </a:p>
          <a:p>
            <a:pPr marL="0" indent="0">
              <a:buNone/>
            </a:pPr>
            <a:r>
              <a:rPr lang="th-TH" sz="3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2. รายงานเกี่ยวกับการบริหารจัดการความเสี่ยงและการควบคุมภายในอย่างน้อยปีละ 1 ครั้ง</a:t>
            </a:r>
          </a:p>
          <a:p>
            <a:pPr marL="0" indent="0">
              <a:buNone/>
            </a:pPr>
            <a:r>
              <a:rPr lang="th-TH" sz="3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3. สรุปภาพรวมของการฟ้องร้องต่อหน่วยงานของรัฐ คดีความต่างๆ และความรับผิดทางละเมิดของเจ้าหน้าที่ในทางแพ่ง โดยวิเคราะห์สาเหตุที่แท้จริง และเสนอแนะแนวทางในการแก้ไขปัญหาในระยะยาว</a:t>
            </a:r>
          </a:p>
          <a:p>
            <a:pPr marL="0" indent="0">
              <a:buNone/>
            </a:pPr>
            <a:endParaRPr lang="th-TH" sz="320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85259241"/>
      </p:ext>
    </p:extLst>
  </p:cSld>
  <p:clrMapOvr>
    <a:masterClrMapping/>
  </p:clrMapOvr>
</p:sld>
</file>

<file path=ppt/theme/theme1.xml><?xml version="1.0" encoding="utf-8"?>
<a:theme xmlns:a="http://schemas.openxmlformats.org/drawingml/2006/main" name="เหลี่ยมเพชร">
  <a:themeElements>
    <a:clrScheme name="กำหนดเอง 3">
      <a:dk1>
        <a:sysClr val="windowText" lastClr="000000"/>
      </a:dk1>
      <a:lt1>
        <a:sysClr val="window" lastClr="FFFFFF"/>
      </a:lt1>
      <a:dk2>
        <a:srgbClr val="D5CCA7"/>
      </a:dk2>
      <a:lt2>
        <a:srgbClr val="E5DEDB"/>
      </a:lt2>
      <a:accent1>
        <a:srgbClr val="FFCA08"/>
      </a:accent1>
      <a:accent2>
        <a:srgbClr val="F8931D"/>
      </a:accent2>
      <a:accent3>
        <a:srgbClr val="864A04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เหลี่ยมเพชร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เหลี่ยมเพชร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207</TotalTime>
  <Words>514</Words>
  <Application>Microsoft Office PowerPoint</Application>
  <PresentationFormat>แบบจอกว้าง</PresentationFormat>
  <Paragraphs>73</Paragraphs>
  <Slides>6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8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6</vt:i4>
      </vt:variant>
    </vt:vector>
  </HeadingPairs>
  <TitlesOfParts>
    <vt:vector size="15" baseType="lpstr">
      <vt:lpstr>Angsana New</vt:lpstr>
      <vt:lpstr>Arial</vt:lpstr>
      <vt:lpstr>Calibri</vt:lpstr>
      <vt:lpstr>Cordia New</vt:lpstr>
      <vt:lpstr>CordiaUPC</vt:lpstr>
      <vt:lpstr>IrisUPC</vt:lpstr>
      <vt:lpstr>Trebuchet MS</vt:lpstr>
      <vt:lpstr>Wingdings 3</vt:lpstr>
      <vt:lpstr>เหลี่ยมเพชร</vt:lpstr>
      <vt:lpstr>รายงานผลการตรวจสอบกรมบัญชีกลาง</vt:lpstr>
      <vt:lpstr>มาตรฐานรหัส 2400 การรายงานผลการตรวจสอบ</vt:lpstr>
      <vt:lpstr>มาตรฐานรหัส 2400 การรายงานผลการตรวจสอบ</vt:lpstr>
      <vt:lpstr>งานนำเสนอ PowerPoint</vt:lpstr>
      <vt:lpstr>งานนำเสนอ PowerPoint</vt:lpstr>
      <vt:lpstr>รายงานผลการตรวจสอบต่อหัวหน้าหน่วยงาน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รายงานผลการตรวจสอบ กรมบัญชีกลาง</dc:title>
  <dc:creator>chatuporn_vu</dc:creator>
  <cp:lastModifiedBy>konchawan kaewchai</cp:lastModifiedBy>
  <cp:revision>26</cp:revision>
  <cp:lastPrinted>2022-07-08T05:55:52Z</cp:lastPrinted>
  <dcterms:created xsi:type="dcterms:W3CDTF">2022-07-06T04:09:23Z</dcterms:created>
  <dcterms:modified xsi:type="dcterms:W3CDTF">2022-07-08T06:14:04Z</dcterms:modified>
</cp:coreProperties>
</file>